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57" r:id="rId5"/>
    <p:sldId id="268" r:id="rId6"/>
    <p:sldId id="270" r:id="rId7"/>
    <p:sldId id="273" r:id="rId8"/>
    <p:sldId id="271" r:id="rId9"/>
    <p:sldId id="263" r:id="rId10"/>
    <p:sldId id="275" r:id="rId11"/>
    <p:sldId id="258" r:id="rId12"/>
    <p:sldId id="264" r:id="rId13"/>
    <p:sldId id="274" r:id="rId14"/>
    <p:sldId id="279" r:id="rId15"/>
    <p:sldId id="260" r:id="rId16"/>
    <p:sldId id="276" r:id="rId17"/>
    <p:sldId id="269" r:id="rId18"/>
    <p:sldId id="278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00"/>
    <a:srgbClr val="3333CC"/>
    <a:srgbClr val="CC0000"/>
    <a:srgbClr val="0033CC"/>
    <a:srgbClr val="CC00FF"/>
    <a:srgbClr val="00FF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601612817050562"/>
          <c:y val="6.4678230196644912E-2"/>
          <c:w val="0.65380563866681496"/>
          <c:h val="0.893998583490724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Курят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курят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Бросили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hape val="box"/>
        <c:axId val="87609344"/>
        <c:axId val="87610880"/>
        <c:axId val="0"/>
      </c:bar3DChart>
      <c:catAx>
        <c:axId val="87609344"/>
        <c:scaling>
          <c:orientation val="minMax"/>
        </c:scaling>
        <c:axPos val="b"/>
        <c:numFmt formatCode="General" sourceLinked="1"/>
        <c:tickLblPos val="nextTo"/>
        <c:crossAx val="87610880"/>
        <c:crosses val="autoZero"/>
        <c:auto val="1"/>
        <c:lblAlgn val="ctr"/>
        <c:lblOffset val="100"/>
      </c:catAx>
      <c:valAx>
        <c:axId val="87610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797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609344"/>
        <c:crosses val="autoZero"/>
        <c:crossBetween val="between"/>
      </c:valAx>
      <c:spPr>
        <a:ln w="38048"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72147097634895085"/>
          <c:y val="0.66810105526932706"/>
          <c:w val="0.25925204100868604"/>
          <c:h val="0.28696953004331227"/>
        </c:manualLayout>
      </c:layout>
      <c:spPr>
        <a:ln w="38048">
          <a:solidFill>
            <a:srgbClr val="0070C0"/>
          </a:solidFill>
        </a:ln>
      </c:spPr>
      <c:txPr>
        <a:bodyPr/>
        <a:lstStyle/>
        <a:p>
          <a:pPr>
            <a:defRPr sz="2397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1EE6-87A8-4E03-A906-2F748A3711D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FB36-351E-4AA7-B5AC-960F44510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8F0F-3178-4F3E-9773-C936442C547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51AB-0BF1-4778-84AB-C34226F9E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1001-7F81-4EDA-85A7-E926CD71965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8FFB-026A-479D-81BC-29DADB7DA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D52F-33F8-45A8-BF21-B51E6C526CD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2F54-A838-4F3D-A4BE-8E694299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50E3-3A36-4E78-8EB0-3E40ED84C99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7FB8-1BF1-4FDA-96FB-29AB3EA1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FE72-3893-4C58-9DE3-DCABABDD633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8A26-E6F3-4A5D-B571-1C277E8CA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4A16-3750-4BA0-8F00-1A8C05D176C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27D9-301C-4FCD-A215-497AFA8AB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2CC1-41DB-4278-9083-C56D2BD14BE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7EA4-EA4D-4F00-A677-B0B7C25CC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831D-1462-4ED4-8715-B3AE2BBDA0E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DC76-2570-496F-BA1A-E0B786CBF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3405-63CC-4F4F-B4F8-390AC65A1B0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39D2-CC66-48A1-BAD2-3C4DB1D60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C251-3922-4DB3-898E-66F940898F2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4E51-416F-4454-ADA6-96E1F89DC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9057F-5EEC-4455-9D74-CE32654E641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E0B15-E4F1-4055-A1DC-2ECEF9BF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7;&#1074;&#1088;&#1086;&#1085;&#1080;&#1082;&#1089;\Desktop\&#1054;&#1090;&#1088;&#1099;&#1074;&#1086;&#1082;%20&#1076;&#1083;&#1103;%20&#1091;&#1088;&#1086;&#1082;&#1072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10331193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984776" cy="58047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756084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Интегрированный урок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501008"/>
            <a:ext cx="798077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Экономический практикум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Человек и его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88832" cy="23083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  С 1 января 2014 вызов «скорой медицинской помощи» осуществляется по телефону путем набора номеров </a:t>
            </a:r>
            <a:r>
              <a:rPr lang="ru-RU" sz="2400" b="1" dirty="0">
                <a:solidFill>
                  <a:srgbClr val="C00000"/>
                </a:solidFill>
              </a:rPr>
              <a:t>03, 103, 112 </a:t>
            </a:r>
            <a:r>
              <a:rPr lang="ru-RU" sz="2400" b="1" dirty="0"/>
              <a:t>и (или) номеров телефонов медицинской организации.</a:t>
            </a:r>
          </a:p>
          <a:p>
            <a:pPr algn="ctr">
              <a:defRPr/>
            </a:pPr>
            <a:r>
              <a:rPr lang="ru-RU" sz="2400" b="1" dirty="0"/>
              <a:t>  В дальнейшем планируется перейти на единый номер – </a:t>
            </a:r>
            <a:r>
              <a:rPr lang="ru-RU" sz="2400" b="1" dirty="0">
                <a:solidFill>
                  <a:srgbClr val="C00000"/>
                </a:solidFill>
              </a:rPr>
              <a:t>103. </a:t>
            </a:r>
          </a:p>
        </p:txBody>
      </p:sp>
      <p:pic>
        <p:nvPicPr>
          <p:cNvPr id="8197" name="Рисунок 2" descr="slider_7623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7180263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vyj-bolnichnyj-list-2011.jpg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 bwMode="auto">
          <a:xfrm>
            <a:off x="611188" y="0"/>
            <a:ext cx="79216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.л половин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-4763"/>
            <a:ext cx="88931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624"/>
            <a:ext cx="2016224" cy="201622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19672" y="620688"/>
            <a:ext cx="7128792" cy="52322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Бюллетень</a:t>
            </a:r>
            <a:r>
              <a:rPr lang="ru-RU" sz="2800" b="1" dirty="0"/>
              <a:t> – (</a:t>
            </a:r>
            <a:r>
              <a:rPr lang="ru-RU" sz="2800" b="1" dirty="0" err="1"/>
              <a:t>итал</a:t>
            </a:r>
            <a:r>
              <a:rPr lang="ru-RU" sz="2800" b="1" dirty="0"/>
              <a:t>.) – листок, записка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536" y="1484784"/>
            <a:ext cx="8353623" cy="95408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 </a:t>
            </a: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Бюллетень</a:t>
            </a:r>
            <a:r>
              <a:rPr lang="ru-RU" sz="2800" b="1" dirty="0"/>
              <a:t> – (мед.)- краткое официальное </a:t>
            </a:r>
          </a:p>
          <a:p>
            <a:pPr>
              <a:defRPr/>
            </a:pPr>
            <a:r>
              <a:rPr lang="ru-RU" sz="2800" b="1" dirty="0"/>
              <a:t>                    сообщение о состоянии здоровья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9512" y="2636912"/>
            <a:ext cx="3652267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5">
              <a:schemeClr val="bg2">
                <a:alpha val="50000"/>
              </a:schemeClr>
            </a:prstShdw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(Больничный лист)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92500" y="4005263"/>
            <a:ext cx="2501900" cy="5191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5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Стаж работы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484438" y="4652963"/>
            <a:ext cx="4173537" cy="4572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 5 лет – 60% от оклада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124075" y="5300663"/>
            <a:ext cx="5419725" cy="4572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5лет до 8 лет – 80% от оклада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195513" y="6021388"/>
            <a:ext cx="5187950" cy="4572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8 лет и далее – 100% оклада</a:t>
            </a:r>
          </a:p>
        </p:txBody>
      </p:sp>
      <p:sp>
        <p:nvSpPr>
          <p:cNvPr id="22540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35896" y="2564904"/>
            <a:ext cx="5292080" cy="138499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 - оплачиваемый документ; </a:t>
            </a:r>
          </a:p>
          <a:p>
            <a:pPr algn="ctr">
              <a:defRPr/>
            </a:pPr>
            <a:r>
              <a:rPr lang="ru-RU" sz="2800" b="1" dirty="0"/>
              <a:t>оплата зависит от стажа работы  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 animBg="1"/>
      <p:bldP spid="225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92500" y="836613"/>
            <a:ext cx="1433513" cy="51911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Задача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35013" y="1719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7777" y="1988840"/>
            <a:ext cx="8916223" cy="341632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/>
              <a:t>После окончания училища Смирнов Виктор был </a:t>
            </a:r>
          </a:p>
          <a:p>
            <a:pPr algn="ctr">
              <a:defRPr/>
            </a:pPr>
            <a:r>
              <a:rPr lang="ru-RU" sz="2400" b="1" dirty="0"/>
              <a:t>принят на работу в строительную компанию</a:t>
            </a:r>
          </a:p>
          <a:p>
            <a:pPr algn="ctr">
              <a:defRPr/>
            </a:pPr>
            <a:r>
              <a:rPr lang="ru-RU" sz="2400" b="1" dirty="0"/>
              <a:t>штукатуром-маляром, с окладом 15800 руб. </a:t>
            </a:r>
          </a:p>
          <a:p>
            <a:pPr algn="ctr">
              <a:defRPr/>
            </a:pPr>
            <a:r>
              <a:rPr lang="ru-RU" sz="2400" b="1" dirty="0"/>
              <a:t>В ноябре Виктор простудился и проболел целый месяц.</a:t>
            </a:r>
          </a:p>
          <a:p>
            <a:pPr algn="ctr">
              <a:defRPr/>
            </a:pPr>
            <a:r>
              <a:rPr lang="ru-RU" sz="2400" b="1" dirty="0"/>
              <a:t>Какую сумму денег ему начислят по больничному листу,</a:t>
            </a:r>
          </a:p>
          <a:p>
            <a:pPr algn="ctr">
              <a:defRPr/>
            </a:pPr>
            <a:r>
              <a:rPr lang="ru-RU" sz="2400" b="1" dirty="0"/>
              <a:t>без вычета подоходного налога и пенсионного </a:t>
            </a:r>
          </a:p>
          <a:p>
            <a:pPr algn="ctr">
              <a:defRPr/>
            </a:pPr>
            <a:r>
              <a:rPr lang="ru-RU" sz="2400" b="1" dirty="0"/>
              <a:t>отчисления?</a:t>
            </a:r>
          </a:p>
          <a:p>
            <a:pPr algn="ctr">
              <a:defRPr/>
            </a:pPr>
            <a:endParaRPr lang="ru-RU" sz="2400" b="1" dirty="0"/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69160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 descr="motivator-48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83" y="260648"/>
            <a:ext cx="297414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1" descr="zozh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5904656" cy="43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ski_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8880"/>
            <a:ext cx="1728192" cy="2304256"/>
          </a:xfrm>
          <a:prstGeom prst="rect">
            <a:avLst/>
          </a:prstGeom>
        </p:spPr>
      </p:pic>
      <p:pic>
        <p:nvPicPr>
          <p:cNvPr id="5" name="Рисунок 4" descr="Здоровая-пищ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725144"/>
            <a:ext cx="2664296" cy="1897301"/>
          </a:xfrm>
          <a:prstGeom prst="rect">
            <a:avLst/>
          </a:prstGeom>
        </p:spPr>
      </p:pic>
      <p:pic>
        <p:nvPicPr>
          <p:cNvPr id="6" name="Рисунок 5" descr="ТПРТ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664296" cy="22768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rasporiado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21089"/>
            <a:ext cx="3635896" cy="26369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63713" y="765175"/>
            <a:ext cx="5922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Проведен опрос - интервью</a:t>
            </a:r>
          </a:p>
        </p:txBody>
      </p:sp>
      <p:pic>
        <p:nvPicPr>
          <p:cNvPr id="4" name="Отрывок для уро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image-m3id412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536700"/>
            <a:ext cx="2879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92088" y="1570038"/>
          <a:ext cx="6994525" cy="472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836712"/>
            <a:ext cx="5760639" cy="46166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Диаграмма: </a:t>
            </a:r>
            <a:r>
              <a:rPr lang="ru-RU" sz="2400" b="1" i="1" dirty="0"/>
              <a:t>«Мы за ЗОЖ</a:t>
            </a:r>
            <a:r>
              <a:rPr lang="ru-RU" sz="2400" b="1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639045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kern="10" dirty="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Охрана здоровья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843213" y="1628775"/>
            <a:ext cx="3890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Проверь себя!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763713" y="2565400"/>
            <a:ext cx="100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1.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б)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348038" y="4076700"/>
            <a:ext cx="623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4.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б)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5651500" y="4005263"/>
            <a:ext cx="59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5.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а)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4067175" y="2565400"/>
            <a:ext cx="623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2.</a:t>
            </a:r>
          </a:p>
          <a:p>
            <a:r>
              <a:rPr lang="ru-RU" sz="3600" b="1">
                <a:solidFill>
                  <a:srgbClr val="C00000"/>
                </a:solidFill>
              </a:rPr>
              <a:t>б)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6732588" y="2565400"/>
            <a:ext cx="59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3.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5373216"/>
            <a:ext cx="37511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pic>
        <p:nvPicPr>
          <p:cNvPr id="15" name="Рисунок 14" descr="551440-b6368130379e5d4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1474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551440-b6368130379e5d4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644900"/>
            <a:ext cx="1474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76672"/>
            <a:ext cx="3350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Выводы: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268413"/>
            <a:ext cx="83518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/>
              <a:t>Здоровье – забота общая! Это записано в Конституции РФ.</a:t>
            </a:r>
          </a:p>
          <a:p>
            <a:pPr marL="342900" indent="-342900"/>
            <a:r>
              <a:rPr lang="ru-RU" sz="2400" b="1"/>
              <a:t>     Но и сам человек должен прилагать усилия, стараться сохранять и поддерживать свое здоровье.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3213100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2. Чтобы быть успешным, обеспеченным  и счастливым необходимо вести ЗОЖ, добросовестно учиться и трудиться.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37112"/>
            <a:ext cx="612068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Д/</a:t>
            </a:r>
            <a:r>
              <a:rPr lang="ru-RU" sz="44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4508500"/>
            <a:ext cx="7388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i="1"/>
              <a:t>Изучить рекомендации по тому, как бросить курить;</a:t>
            </a:r>
          </a:p>
          <a:p>
            <a:endParaRPr lang="ru-RU" sz="2000" b="1" i="1"/>
          </a:p>
          <a:p>
            <a:pPr>
              <a:buFont typeface="Arial" charset="0"/>
              <a:buChar char="•"/>
            </a:pPr>
            <a:r>
              <a:rPr lang="ru-RU" sz="2000" b="1" i="1"/>
              <a:t>Поделиться своими рецептами, с помощью которых</a:t>
            </a:r>
          </a:p>
          <a:p>
            <a:r>
              <a:rPr lang="ru-RU" sz="2000" b="1" i="1"/>
              <a:t>вы расстались с этой пагубной привычкой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9144000" cy="23083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</a:t>
            </a:r>
          </a:p>
          <a:p>
            <a:pPr algn="ctr">
              <a:defRPr/>
            </a:pP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284984"/>
            <a:ext cx="49215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Ваши оценки:</a:t>
            </a:r>
          </a:p>
        </p:txBody>
      </p:sp>
      <p:pic>
        <p:nvPicPr>
          <p:cNvPr id="7" name="Рисунок 6" descr="76341865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89040"/>
            <a:ext cx="2521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6230483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789040"/>
            <a:ext cx="28088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lf09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844675"/>
            <a:ext cx="2019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560840" cy="56706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420888"/>
            <a:ext cx="10297144" cy="1446550"/>
          </a:xfrm>
          <a:prstGeom prst="rect">
            <a:avLst/>
          </a:prstGeom>
          <a:effectLst/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Охрана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3215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Цели урока: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11188" y="2492375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773238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1. Осмысление того, что  здоровье человека является  его истинным счастьем, которое легко потерять и невозможно вернуть.  Показать зависимость благосостояния человека от его здоровья.</a:t>
            </a:r>
          </a:p>
          <a:p>
            <a:r>
              <a:rPr lang="ru-RU" sz="2400" b="1" i="1"/>
              <a:t> 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716338"/>
            <a:ext cx="7207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2. Коррекция и развитие умения применять </a:t>
            </a:r>
          </a:p>
          <a:p>
            <a:r>
              <a:rPr lang="ru-RU" sz="2400" b="1" i="1"/>
              <a:t>имеющиеся знания в новых условиях.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4724400"/>
            <a:ext cx="825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3.Воспитание уважительного отношения к труду,</a:t>
            </a:r>
          </a:p>
          <a:p>
            <a:r>
              <a:rPr lang="ru-RU" sz="2400" b="1" i="1"/>
              <a:t>к будущей профессии, потребности к ЗОЖ.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429000"/>
            <a:ext cx="73934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Здравоохранение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10297144" cy="1446550"/>
          </a:xfrm>
          <a:prstGeom prst="rect">
            <a:avLst/>
          </a:prstGeom>
          <a:effectLst/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Охрана здоровья</a:t>
            </a:r>
          </a:p>
        </p:txBody>
      </p:sp>
      <p:pic>
        <p:nvPicPr>
          <p:cNvPr id="5161" name="Picture 41" descr="знак вопр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292600"/>
            <a:ext cx="10080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080"/>
            <a:ext cx="2952764" cy="221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611188" y="2565400"/>
            <a:ext cx="7848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48680"/>
            <a:ext cx="727280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kern="10" dirty="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Здравоохранение: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9694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это деятельность государства по </a:t>
            </a:r>
            <a:r>
              <a:rPr lang="ru-RU" sz="3600" b="1" i="1" u="sng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сохранению</a:t>
            </a: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, </a:t>
            </a:r>
            <a:r>
              <a:rPr lang="ru-RU" sz="3600" b="1" i="1" u="sng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улучшению</a:t>
            </a: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, </a:t>
            </a:r>
            <a:r>
              <a:rPr lang="ru-RU" sz="3600" b="1" i="1" u="sng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обеспечению</a:t>
            </a: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и </a:t>
            </a:r>
            <a:r>
              <a:rPr lang="ru-RU" sz="3600" b="1" i="1" u="sng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укреплению</a:t>
            </a: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здоровья различных групп населения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" name="Рисунок 4" descr="ВОЗ в Женеве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3497584" cy="2623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2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446_68274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196752"/>
            <a:ext cx="202547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768216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учреждений здравоохранения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2492375"/>
            <a:ext cx="267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лечебно-профилактические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32138" y="2492375"/>
            <a:ext cx="2949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санитарно-</a:t>
            </a:r>
          </a:p>
          <a:p>
            <a:pPr algn="ctr"/>
            <a:r>
              <a:rPr lang="ru-RU" sz="2000" b="1"/>
              <a:t>эпидемиологические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56325" y="2565400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аптечные </a:t>
            </a:r>
          </a:p>
        </p:txBody>
      </p:sp>
      <p:sp>
        <p:nvSpPr>
          <p:cNvPr id="8" name="Стрелка вниз 7"/>
          <p:cNvSpPr/>
          <p:nvPr/>
        </p:nvSpPr>
        <p:spPr>
          <a:xfrm rot="19766957">
            <a:off x="6442075" y="1341438"/>
            <a:ext cx="239713" cy="1190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4663" y="1341438"/>
            <a:ext cx="287337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496009">
            <a:off x="1609725" y="1365250"/>
            <a:ext cx="280988" cy="116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476375" y="3284538"/>
            <a:ext cx="215900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27538" y="3357563"/>
            <a:ext cx="2159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04025" y="3284538"/>
            <a:ext cx="215900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650" y="4365625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больницы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13" y="4797425"/>
            <a:ext cx="186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поликлиники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213" y="5300663"/>
            <a:ext cx="152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санатории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95738" y="4365625"/>
            <a:ext cx="122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станции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79838" y="47974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лаборатории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19475" y="5229225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инфекционные</a:t>
            </a:r>
          </a:p>
          <a:p>
            <a:pPr algn="ctr"/>
            <a:r>
              <a:rPr lang="ru-RU" sz="2000" b="1"/>
              <a:t> больницы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88125" y="4365625"/>
            <a:ext cx="111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пункты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588125" y="4797425"/>
            <a:ext cx="105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киоски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43663" y="5300663"/>
            <a:ext cx="142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магазины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077388160a1b7169deafed800e5f013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933825"/>
            <a:ext cx="3381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 descr="img_info_2000_2000_dba90b7b1b74220af760e98a4fc10212b614b3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05263"/>
            <a:ext cx="31384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476375" y="476250"/>
            <a:ext cx="6692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Каждый гражданин РФ имеет право </a:t>
            </a:r>
          </a:p>
          <a:p>
            <a:pPr algn="ctr"/>
            <a:r>
              <a:rPr lang="ru-RU" sz="2800" b="1"/>
              <a:t>на медицинскую помощь.</a:t>
            </a:r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395288" y="1357313"/>
            <a:ext cx="83534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Статья 41 </a:t>
            </a:r>
            <a:br>
              <a:rPr lang="ru-RU" sz="2400" b="1"/>
            </a:br>
            <a:r>
              <a:rPr lang="ru-RU" sz="2400" b="1"/>
              <a:t>       1. 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 </a:t>
            </a:r>
            <a:br>
              <a:rPr lang="ru-RU" sz="2400" b="1"/>
            </a:br>
            <a:r>
              <a:rPr lang="ru-RU" sz="2400" b="1"/>
              <a:t>      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9708003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81300"/>
            <a:ext cx="662463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80648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Охраняя здоровье россиян государство гарантирует им социальное обеспечение – пособие по </a:t>
            </a:r>
            <a:r>
              <a:rPr lang="ru-RU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нетрудоспособности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268760"/>
            <a:ext cx="4017962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Трудоспособность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-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283968" y="1052736"/>
            <a:ext cx="3829318" cy="1200329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способность человека</a:t>
            </a:r>
          </a:p>
          <a:p>
            <a:pPr>
              <a:defRPr/>
            </a:pPr>
            <a:r>
              <a:rPr lang="ru-RU" sz="2400" b="1" dirty="0"/>
              <a:t>трудиться, зависящая</a:t>
            </a:r>
          </a:p>
          <a:p>
            <a:pPr>
              <a:defRPr/>
            </a:pPr>
            <a:r>
              <a:rPr lang="ru-RU" sz="2400" b="1" dirty="0"/>
              <a:t>от состояния здоровья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4075" y="27813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99792" y="4221088"/>
            <a:ext cx="3962400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Нетрудоспособность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148064" y="4797152"/>
            <a:ext cx="1800225" cy="793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2123727" y="4797152"/>
            <a:ext cx="1584176" cy="7931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27584" y="5589240"/>
            <a:ext cx="2640012" cy="822325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Постоянная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(инвалидность)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652120" y="5805264"/>
            <a:ext cx="1871663" cy="4572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Временная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99992" y="2492896"/>
            <a:ext cx="4248472" cy="1569660"/>
          </a:xfrm>
          <a:prstGeom prst="rect">
            <a:avLst/>
          </a:prstGeom>
          <a:gradFill flip="none" rotWithShape="1">
            <a:gsLst>
              <a:gs pos="51000">
                <a:srgbClr val="CCCCFF">
                  <a:alpha val="0"/>
                </a:srgbClr>
              </a:gs>
              <a:gs pos="51000">
                <a:srgbClr val="99CCFF">
                  <a:alpha val="29000"/>
                </a:srgbClr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э</a:t>
            </a:r>
            <a:r>
              <a:rPr lang="ru-RU" sz="2400" b="1" dirty="0" smtClean="0"/>
              <a:t>то </a:t>
            </a:r>
            <a:r>
              <a:rPr lang="ru-RU" sz="2400" b="1" dirty="0"/>
              <a:t>утрата трудоспособности из-за болезни</a:t>
            </a:r>
          </a:p>
          <a:p>
            <a:pPr algn="ctr">
              <a:defRPr/>
            </a:pPr>
            <a:r>
              <a:rPr lang="ru-RU" sz="2400" b="1" dirty="0"/>
              <a:t>или несчастного случая.</a:t>
            </a:r>
          </a:p>
        </p:txBody>
      </p:sp>
      <p:pic>
        <p:nvPicPr>
          <p:cNvPr id="12" name="Рисунок 11" descr="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221088"/>
            <a:ext cx="1428750" cy="1428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2708920"/>
            <a:ext cx="417646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Нетрудоспособность - </a:t>
            </a:r>
            <a:endParaRPr lang="ru-RU" sz="28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  <p:bldP spid="21515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428</Words>
  <Application>Microsoft Office PowerPoint</Application>
  <PresentationFormat>Экран (4:3)</PresentationFormat>
  <Paragraphs>94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</dc:creator>
  <cp:lastModifiedBy>КЕЙ</cp:lastModifiedBy>
  <cp:revision>44</cp:revision>
  <dcterms:created xsi:type="dcterms:W3CDTF">2014-02-07T18:40:14Z</dcterms:created>
  <dcterms:modified xsi:type="dcterms:W3CDTF">2014-02-18T03:22:11Z</dcterms:modified>
</cp:coreProperties>
</file>